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8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30"/>
  </p:notesMasterIdLst>
  <p:handoutMasterIdLst>
    <p:handoutMasterId r:id="rId31"/>
  </p:handoutMasterIdLst>
  <p:sldIdLst>
    <p:sldId id="280" r:id="rId4"/>
    <p:sldId id="282" r:id="rId5"/>
    <p:sldId id="306" r:id="rId6"/>
    <p:sldId id="305" r:id="rId7"/>
    <p:sldId id="296" r:id="rId8"/>
    <p:sldId id="271" r:id="rId9"/>
    <p:sldId id="304" r:id="rId10"/>
    <p:sldId id="297" r:id="rId11"/>
    <p:sldId id="298" r:id="rId12"/>
    <p:sldId id="287" r:id="rId13"/>
    <p:sldId id="279" r:id="rId14"/>
    <p:sldId id="288" r:id="rId15"/>
    <p:sldId id="289" r:id="rId16"/>
    <p:sldId id="302" r:id="rId17"/>
    <p:sldId id="307" r:id="rId18"/>
    <p:sldId id="299" r:id="rId19"/>
    <p:sldId id="286" r:id="rId20"/>
    <p:sldId id="300" r:id="rId21"/>
    <p:sldId id="263" r:id="rId22"/>
    <p:sldId id="293" r:id="rId23"/>
    <p:sldId id="294" r:id="rId24"/>
    <p:sldId id="284" r:id="rId25"/>
    <p:sldId id="295" r:id="rId26"/>
    <p:sldId id="283" r:id="rId27"/>
    <p:sldId id="292" r:id="rId28"/>
    <p:sldId id="301" r:id="rId29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66666"/>
    <a:srgbClr val="FF963A"/>
    <a:srgbClr val="1F77B4"/>
    <a:srgbClr val="017D01"/>
    <a:srgbClr val="808080"/>
    <a:srgbClr val="E34829"/>
    <a:srgbClr val="006699"/>
    <a:srgbClr val="DEE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6652" autoAdjust="0"/>
  </p:normalViewPr>
  <p:slideViewPr>
    <p:cSldViewPr>
      <p:cViewPr varScale="1">
        <p:scale>
          <a:sx n="66" d="100"/>
          <a:sy n="66" d="100"/>
        </p:scale>
        <p:origin x="1998" y="66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13.01.2019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baseline="0" dirty="0" err="1"/>
              <a:t>We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talk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about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cavity</a:t>
            </a:r>
            <a:r>
              <a:rPr lang="de-DE" altLang="de-DE" baseline="0" dirty="0"/>
              <a:t> QED </a:t>
            </a:r>
            <a:r>
              <a:rPr lang="de-DE" altLang="de-DE" baseline="0" dirty="0" err="1"/>
              <a:t>today</a:t>
            </a:r>
            <a:endParaRPr lang="de-DE" altLang="de-DE" baseline="0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Setup and </a:t>
            </a:r>
            <a:r>
              <a:rPr lang="de-AT" dirty="0" err="1"/>
              <a:t>first</a:t>
            </a:r>
            <a:r>
              <a:rPr lang="de-AT" dirty="0"/>
              <a:t> </a:t>
            </a:r>
            <a:r>
              <a:rPr lang="de-AT" dirty="0" err="1"/>
              <a:t>characterisation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42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Resonator OFF</a:t>
            </a:r>
          </a:p>
          <a:p>
            <a:r>
              <a:rPr lang="de-AT" dirty="0"/>
              <a:t>Atoms ON</a:t>
            </a:r>
          </a:p>
          <a:p>
            <a:r>
              <a:rPr lang="de-AT" dirty="0"/>
              <a:t>OD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73528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 </a:t>
            </a:r>
            <a:r>
              <a:rPr lang="de-AT" dirty="0" err="1"/>
              <a:t>spectrum</a:t>
            </a:r>
            <a:r>
              <a:rPr lang="de-AT" dirty="0"/>
              <a:t> </a:t>
            </a:r>
            <a:r>
              <a:rPr lang="de-AT" dirty="0" err="1"/>
              <a:t>bit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bit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157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Say </a:t>
            </a: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colors</a:t>
            </a:r>
            <a:r>
              <a:rPr lang="de-AT" dirty="0"/>
              <a:t> </a:t>
            </a:r>
            <a:r>
              <a:rPr lang="de-AT" dirty="0" err="1"/>
              <a:t>mean</a:t>
            </a:r>
            <a:r>
              <a:rPr lang="de-AT" baseline="0" dirty="0"/>
              <a:t> !</a:t>
            </a:r>
          </a:p>
          <a:p>
            <a:r>
              <a:rPr lang="de-AT" baseline="0" dirty="0" err="1"/>
              <a:t>Changeing</a:t>
            </a:r>
            <a:r>
              <a:rPr lang="de-AT" baseline="0" dirty="0"/>
              <a:t> </a:t>
            </a:r>
            <a:r>
              <a:rPr lang="de-AT" baseline="0" dirty="0" err="1"/>
              <a:t>number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atoms</a:t>
            </a:r>
            <a:r>
              <a:rPr lang="de-AT" baseline="0" dirty="0"/>
              <a:t> </a:t>
            </a:r>
            <a:r>
              <a:rPr lang="de-AT" baseline="0" dirty="0" err="1"/>
              <a:t>changes</a:t>
            </a:r>
            <a:r>
              <a:rPr lang="de-AT" baseline="0" dirty="0"/>
              <a:t> </a:t>
            </a:r>
            <a:r>
              <a:rPr lang="de-AT" baseline="0" dirty="0" err="1"/>
              <a:t>coupling</a:t>
            </a:r>
            <a:endParaRPr lang="de-AT" baseline="0" dirty="0"/>
          </a:p>
          <a:p>
            <a:r>
              <a:rPr lang="de-AT" baseline="0" dirty="0" err="1"/>
              <a:t>Characterise</a:t>
            </a:r>
            <a:r>
              <a:rPr lang="de-AT" baseline="0" dirty="0"/>
              <a:t> </a:t>
            </a:r>
            <a:r>
              <a:rPr lang="de-AT" baseline="0" dirty="0" err="1"/>
              <a:t>transition</a:t>
            </a:r>
            <a:r>
              <a:rPr lang="de-AT" baseline="0" dirty="0"/>
              <a:t> </a:t>
            </a:r>
            <a:r>
              <a:rPr lang="de-AT" baseline="0" dirty="0" err="1"/>
              <a:t>from</a:t>
            </a:r>
            <a:r>
              <a:rPr lang="de-AT" baseline="0" dirty="0"/>
              <a:t> strong </a:t>
            </a:r>
            <a:r>
              <a:rPr lang="de-AT" baseline="0" dirty="0" err="1"/>
              <a:t>to</a:t>
            </a:r>
            <a:r>
              <a:rPr lang="de-AT" baseline="0" dirty="0"/>
              <a:t> MMSC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58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Once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understood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steady</a:t>
            </a:r>
            <a:r>
              <a:rPr lang="de-AT" dirty="0"/>
              <a:t>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like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temporal</a:t>
            </a:r>
            <a:r>
              <a:rPr lang="de-AT" baseline="0" dirty="0"/>
              <a:t> </a:t>
            </a:r>
            <a:r>
              <a:rPr lang="de-AT" baseline="0" dirty="0" err="1"/>
              <a:t>dynamics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such a </a:t>
            </a:r>
            <a:r>
              <a:rPr lang="de-AT" baseline="0" dirty="0" err="1"/>
              <a:t>resonator</a:t>
            </a:r>
            <a:endParaRPr lang="de-AT" baseline="0" dirty="0"/>
          </a:p>
          <a:p>
            <a:r>
              <a:rPr lang="de-AT" baseline="0" dirty="0"/>
              <a:t>Second </a:t>
            </a:r>
            <a:r>
              <a:rPr lang="de-AT" baseline="0" dirty="0" err="1"/>
              <a:t>orde</a:t>
            </a:r>
            <a:r>
              <a:rPr lang="de-AT" baseline="0" dirty="0"/>
              <a:t> </a:t>
            </a:r>
            <a:r>
              <a:rPr lang="de-AT" baseline="0" dirty="0" err="1"/>
              <a:t>correlation</a:t>
            </a:r>
            <a:r>
              <a:rPr lang="de-AT" baseline="0" dirty="0"/>
              <a:t> </a:t>
            </a:r>
            <a:r>
              <a:rPr lang="de-AT" baseline="0" dirty="0" err="1"/>
              <a:t>measurements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253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Photons </a:t>
            </a:r>
            <a:r>
              <a:rPr lang="de-AT" dirty="0" err="1"/>
              <a:t>travel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a pulse, </a:t>
            </a:r>
            <a:r>
              <a:rPr lang="de-AT" dirty="0" err="1"/>
              <a:t>they</a:t>
            </a:r>
            <a:r>
              <a:rPr lang="de-AT" dirty="0"/>
              <a:t> </a:t>
            </a:r>
          </a:p>
          <a:p>
            <a:r>
              <a:rPr lang="de-AT" dirty="0" err="1"/>
              <a:t>couple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several</a:t>
            </a:r>
            <a:r>
              <a:rPr lang="de-AT" baseline="0" dirty="0"/>
              <a:t> </a:t>
            </a:r>
            <a:r>
              <a:rPr lang="de-AT" baseline="0" dirty="0" err="1"/>
              <a:t>modes</a:t>
            </a:r>
            <a:r>
              <a:rPr lang="de-AT" baseline="0" dirty="0"/>
              <a:t> </a:t>
            </a:r>
            <a:r>
              <a:rPr lang="de-AT" baseline="0" dirty="0" err="1"/>
              <a:t>making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photons</a:t>
            </a:r>
            <a:r>
              <a:rPr lang="de-AT" baseline="0" dirty="0"/>
              <a:t> a </a:t>
            </a:r>
            <a:r>
              <a:rPr lang="de-AT" baseline="0" dirty="0" err="1"/>
              <a:t>wavepacket</a:t>
            </a:r>
            <a:endParaRPr lang="de-AT" baseline="0" dirty="0"/>
          </a:p>
          <a:p>
            <a:r>
              <a:rPr lang="de-AT" baseline="0" dirty="0"/>
              <a:t>140ns </a:t>
            </a:r>
            <a:r>
              <a:rPr lang="de-AT" baseline="0" dirty="0" err="1"/>
              <a:t>roundtriptime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707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</a:t>
            </a:r>
            <a:r>
              <a:rPr lang="de-AT" dirty="0" err="1"/>
              <a:t>show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an</a:t>
            </a:r>
            <a:r>
              <a:rPr lang="de-AT" baseline="0" dirty="0"/>
              <a:t> </a:t>
            </a:r>
            <a:r>
              <a:rPr lang="de-AT" baseline="0" dirty="0" err="1"/>
              <a:t>optical</a:t>
            </a:r>
            <a:r>
              <a:rPr lang="de-AT" baseline="0" dirty="0"/>
              <a:t> </a:t>
            </a:r>
            <a:r>
              <a:rPr lang="de-AT" baseline="0" dirty="0" err="1"/>
              <a:t>nanofife</a:t>
            </a:r>
            <a:r>
              <a:rPr lang="de-AT" baseline="0" dirty="0"/>
              <a:t> </a:t>
            </a:r>
            <a:r>
              <a:rPr lang="de-AT" baseline="0" dirty="0" err="1"/>
              <a:t>fiber</a:t>
            </a:r>
            <a:r>
              <a:rPr lang="de-AT" baseline="0" dirty="0"/>
              <a:t> ring </a:t>
            </a:r>
            <a:r>
              <a:rPr lang="de-AT" baseline="0" dirty="0" err="1"/>
              <a:t>resonator</a:t>
            </a:r>
            <a:r>
              <a:rPr lang="de-AT" baseline="0" dirty="0"/>
              <a:t> </a:t>
            </a:r>
            <a:r>
              <a:rPr lang="de-AT" baseline="0" dirty="0" err="1"/>
              <a:t>we</a:t>
            </a:r>
            <a:r>
              <a:rPr lang="de-AT" baseline="0" dirty="0"/>
              <a:t> </a:t>
            </a:r>
            <a:r>
              <a:rPr lang="de-AT" baseline="0" dirty="0" err="1"/>
              <a:t>could</a:t>
            </a:r>
            <a:r>
              <a:rPr lang="de-AT" baseline="0" dirty="0"/>
              <a:t> </a:t>
            </a:r>
            <a:r>
              <a:rPr lang="de-AT" baseline="0" dirty="0" err="1"/>
              <a:t>use</a:t>
            </a:r>
            <a:r>
              <a:rPr lang="de-AT" baseline="0" dirty="0"/>
              <a:t> </a:t>
            </a:r>
            <a:r>
              <a:rPr lang="de-AT" baseline="0" dirty="0" err="1"/>
              <a:t>length</a:t>
            </a:r>
            <a:r>
              <a:rPr lang="de-AT" baseline="0" dirty="0"/>
              <a:t> </a:t>
            </a:r>
            <a:r>
              <a:rPr lang="de-AT" baseline="0" dirty="0" err="1"/>
              <a:t>independend</a:t>
            </a:r>
            <a:r>
              <a:rPr lang="de-AT" baseline="0" dirty="0"/>
              <a:t> </a:t>
            </a:r>
            <a:r>
              <a:rPr lang="de-AT" baseline="0" dirty="0" err="1"/>
              <a:t>Cooperativity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go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MMSC</a:t>
            </a:r>
          </a:p>
          <a:p>
            <a:r>
              <a:rPr lang="de-AT" baseline="0" dirty="0"/>
              <a:t>Show MMSC</a:t>
            </a:r>
          </a:p>
          <a:p>
            <a:r>
              <a:rPr lang="de-AT" baseline="0" dirty="0"/>
              <a:t>Study </a:t>
            </a:r>
            <a:r>
              <a:rPr lang="de-AT" baseline="0" dirty="0" err="1"/>
              <a:t>the</a:t>
            </a:r>
            <a:r>
              <a:rPr lang="de-AT" baseline="0" dirty="0"/>
              <a:t> time </a:t>
            </a:r>
            <a:r>
              <a:rPr lang="de-AT" baseline="0" dirty="0" err="1"/>
              <a:t>dynamics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multimode</a:t>
            </a:r>
            <a:r>
              <a:rPr lang="de-AT" baseline="0" dirty="0"/>
              <a:t> </a:t>
            </a:r>
            <a:r>
              <a:rPr lang="de-AT" baseline="0" dirty="0" err="1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758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Trapping</a:t>
            </a:r>
            <a:r>
              <a:rPr lang="de-AT" dirty="0"/>
              <a:t> </a:t>
            </a:r>
            <a:r>
              <a:rPr lang="de-AT" dirty="0" err="1"/>
              <a:t>increases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interaction</a:t>
            </a:r>
            <a:r>
              <a:rPr lang="de-AT" dirty="0"/>
              <a:t> time!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ms</a:t>
            </a:r>
            <a:endParaRPr lang="de-AT" dirty="0"/>
          </a:p>
          <a:p>
            <a:r>
              <a:rPr lang="de-AT" dirty="0" err="1"/>
              <a:t>Interested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dynamics</a:t>
            </a:r>
            <a:r>
              <a:rPr lang="de-AT" dirty="0"/>
              <a:t> and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interaction</a:t>
            </a:r>
            <a:endParaRPr lang="de-AT" dirty="0"/>
          </a:p>
          <a:p>
            <a:r>
              <a:rPr lang="de-AT" dirty="0"/>
              <a:t>Open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/>
              <a:t>ideas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6534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think</a:t>
            </a:r>
            <a:r>
              <a:rPr lang="de-AT" dirty="0"/>
              <a:t> 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mirrors</a:t>
            </a:r>
            <a:endParaRPr lang="de-AT" dirty="0"/>
          </a:p>
          <a:p>
            <a:r>
              <a:rPr lang="de-AT" dirty="0"/>
              <a:t>Like </a:t>
            </a:r>
            <a:r>
              <a:rPr lang="de-AT" dirty="0" err="1"/>
              <a:t>this</a:t>
            </a:r>
            <a:endParaRPr lang="de-AT" dirty="0"/>
          </a:p>
          <a:p>
            <a:r>
              <a:rPr lang="de-AT" dirty="0"/>
              <a:t>Tiny </a:t>
            </a:r>
            <a:r>
              <a:rPr lang="de-AT" dirty="0" err="1"/>
              <a:t>cavity</a:t>
            </a:r>
            <a:r>
              <a:rPr lang="de-AT" dirty="0"/>
              <a:t> in </a:t>
            </a:r>
            <a:r>
              <a:rPr lang="de-AT" dirty="0" err="1"/>
              <a:t>picture</a:t>
            </a:r>
            <a:endParaRPr lang="de-AT" dirty="0"/>
          </a:p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longer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Reminder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characterisation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3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Talk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Cavities</a:t>
            </a:r>
            <a:r>
              <a:rPr lang="de-AT" dirty="0"/>
              <a:t> </a:t>
            </a:r>
            <a:r>
              <a:rPr lang="de-AT" dirty="0" err="1"/>
              <a:t>introducing</a:t>
            </a:r>
            <a:r>
              <a:rPr lang="de-AT" baseline="0" dirty="0"/>
              <a:t> all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values</a:t>
            </a:r>
            <a:r>
              <a:rPr lang="de-AT" baseline="0" dirty="0"/>
              <a:t> </a:t>
            </a:r>
            <a:r>
              <a:rPr lang="de-AT" baseline="0" dirty="0" err="1"/>
              <a:t>and</a:t>
            </a:r>
            <a:r>
              <a:rPr lang="de-AT" baseline="0" dirty="0"/>
              <a:t> </a:t>
            </a:r>
            <a:r>
              <a:rPr lang="de-AT" baseline="0" dirty="0" err="1"/>
              <a:t>cooperativity</a:t>
            </a:r>
            <a:r>
              <a:rPr lang="de-AT" baseline="0" dirty="0"/>
              <a:t> </a:t>
            </a:r>
            <a:r>
              <a:rPr lang="de-AT" baseline="0" dirty="0" err="1"/>
              <a:t>dont</a:t>
            </a:r>
            <a:r>
              <a:rPr lang="de-AT" baseline="0" dirty="0"/>
              <a:t> </a:t>
            </a:r>
            <a:r>
              <a:rPr lang="de-AT" baseline="0" dirty="0" err="1"/>
              <a:t>necessarily</a:t>
            </a:r>
            <a:r>
              <a:rPr lang="de-AT" baseline="0" dirty="0"/>
              <a:t> </a:t>
            </a:r>
            <a:r>
              <a:rPr lang="de-AT" baseline="0" dirty="0" err="1"/>
              <a:t>talk</a:t>
            </a:r>
            <a:r>
              <a:rPr lang="de-AT" baseline="0" dirty="0"/>
              <a:t> </a:t>
            </a:r>
            <a:r>
              <a:rPr lang="de-AT" baseline="0" dirty="0" err="1"/>
              <a:t>about</a:t>
            </a:r>
            <a:r>
              <a:rPr lang="de-AT" baseline="0" dirty="0"/>
              <a:t> strong </a:t>
            </a:r>
            <a:r>
              <a:rPr lang="de-AT" baseline="0" dirty="0" err="1"/>
              <a:t>coupling</a:t>
            </a:r>
            <a:r>
              <a:rPr lang="de-AT" baseline="0" dirty="0"/>
              <a:t> </a:t>
            </a:r>
            <a:r>
              <a:rPr lang="de-AT" baseline="0" dirty="0" err="1"/>
              <a:t>yet</a:t>
            </a:r>
            <a:endParaRPr lang="de-AT" baseline="0" dirty="0"/>
          </a:p>
          <a:p>
            <a:r>
              <a:rPr lang="de-AT" baseline="0" dirty="0" err="1"/>
              <a:t>For</a:t>
            </a:r>
            <a:r>
              <a:rPr lang="de-AT" baseline="0" dirty="0"/>
              <a:t> C </a:t>
            </a:r>
            <a:r>
              <a:rPr lang="de-AT" baseline="0" dirty="0" err="1"/>
              <a:t>use</a:t>
            </a:r>
            <a:r>
              <a:rPr lang="de-AT" baseline="0" dirty="0"/>
              <a:t>: </a:t>
            </a:r>
            <a:r>
              <a:rPr lang="de-AT" baseline="0" dirty="0" err="1"/>
              <a:t>probability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atom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scatter</a:t>
            </a:r>
            <a:r>
              <a:rPr lang="de-AT" baseline="0" dirty="0"/>
              <a:t> back </a:t>
            </a:r>
            <a:r>
              <a:rPr lang="de-AT" baseline="0" dirty="0" err="1"/>
              <a:t>into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cavity</a:t>
            </a:r>
            <a:r>
              <a:rPr lang="de-AT" baseline="0" dirty="0"/>
              <a:t>!</a:t>
            </a:r>
          </a:p>
          <a:p>
            <a:r>
              <a:rPr lang="de-AT" dirty="0"/>
              <a:t>g </a:t>
            </a:r>
            <a:r>
              <a:rPr lang="de-AT" dirty="0" err="1"/>
              <a:t>is</a:t>
            </a:r>
            <a:r>
              <a:rPr lang="de-AT" dirty="0"/>
              <a:t> a </a:t>
            </a:r>
            <a:r>
              <a:rPr lang="de-AT" dirty="0" err="1"/>
              <a:t>coherent</a:t>
            </a:r>
            <a:r>
              <a:rPr lang="de-AT" dirty="0"/>
              <a:t> </a:t>
            </a:r>
            <a:r>
              <a:rPr lang="de-AT" dirty="0" err="1"/>
              <a:t>decay</a:t>
            </a:r>
            <a:r>
              <a:rPr lang="de-AT" dirty="0"/>
              <a:t> rate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776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in 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-- &gt;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given</a:t>
            </a:r>
            <a:r>
              <a:rPr lang="de-AT" dirty="0"/>
              <a:t> C &gt; 1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060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Back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discussion</a:t>
            </a:r>
            <a:r>
              <a:rPr lang="de-AT" dirty="0"/>
              <a:t>:</a:t>
            </a:r>
          </a:p>
          <a:p>
            <a:r>
              <a:rPr lang="de-AT" dirty="0" err="1"/>
              <a:t>Dependency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volume</a:t>
            </a:r>
            <a:r>
              <a:rPr lang="de-AT" dirty="0"/>
              <a:t> and </a:t>
            </a:r>
            <a:r>
              <a:rPr lang="de-AT" dirty="0" err="1"/>
              <a:t>lossrate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length</a:t>
            </a:r>
            <a:endParaRPr lang="de-AT" dirty="0"/>
          </a:p>
          <a:p>
            <a:r>
              <a:rPr lang="de-AT" dirty="0"/>
              <a:t>Any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becomes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cavity</a:t>
            </a:r>
            <a:endParaRPr lang="de-AT" dirty="0"/>
          </a:p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waveguided</a:t>
            </a:r>
            <a:r>
              <a:rPr lang="de-AT" dirty="0"/>
              <a:t>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length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independent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902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Introduce</a:t>
            </a:r>
            <a:r>
              <a:rPr lang="de-AT" dirty="0"/>
              <a:t> FSR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  <a:p>
            <a:r>
              <a:rPr lang="de-AT" dirty="0" err="1"/>
              <a:t>Longer</a:t>
            </a:r>
            <a:r>
              <a:rPr lang="de-AT" dirty="0"/>
              <a:t> L </a:t>
            </a:r>
            <a:r>
              <a:rPr lang="de-AT" dirty="0" err="1"/>
              <a:t>smaller</a:t>
            </a:r>
            <a:r>
              <a:rPr lang="de-AT" baseline="0" dirty="0"/>
              <a:t> FSR</a:t>
            </a:r>
          </a:p>
          <a:p>
            <a:r>
              <a:rPr lang="de-AT" baseline="0" dirty="0" err="1"/>
              <a:t>For</a:t>
            </a:r>
            <a:r>
              <a:rPr lang="de-AT" baseline="0" dirty="0"/>
              <a:t> strong </a:t>
            </a:r>
            <a:r>
              <a:rPr lang="de-AT" baseline="0" dirty="0" err="1"/>
              <a:t>coupling</a:t>
            </a:r>
            <a:r>
              <a:rPr lang="de-AT" baseline="0" dirty="0"/>
              <a:t> </a:t>
            </a:r>
            <a:r>
              <a:rPr lang="de-AT" baseline="0" dirty="0" err="1"/>
              <a:t>cavity</a:t>
            </a:r>
            <a:r>
              <a:rPr lang="de-AT" baseline="0" dirty="0"/>
              <a:t> </a:t>
            </a:r>
            <a:r>
              <a:rPr lang="de-AT" baseline="0" dirty="0">
                <a:sym typeface="Wingdings" panose="05000000000000000000" pitchFamily="2" charset="2"/>
              </a:rPr>
              <a:t> </a:t>
            </a:r>
            <a:r>
              <a:rPr lang="de-AT" baseline="0" dirty="0" err="1">
                <a:sym typeface="Wingdings" panose="05000000000000000000" pitchFamily="2" charset="2"/>
              </a:rPr>
              <a:t>transition</a:t>
            </a:r>
            <a:r>
              <a:rPr lang="de-AT" baseline="0" dirty="0">
                <a:sym typeface="Wingdings" panose="05000000000000000000" pitchFamily="2" charset="2"/>
              </a:rPr>
              <a:t> </a:t>
            </a:r>
            <a:r>
              <a:rPr lang="de-AT" baseline="0" dirty="0" err="1">
                <a:sym typeface="Wingdings" panose="05000000000000000000" pitchFamily="2" charset="2"/>
              </a:rPr>
              <a:t>into</a:t>
            </a:r>
            <a:r>
              <a:rPr lang="de-AT" baseline="0" dirty="0">
                <a:sym typeface="Wingdings" panose="05000000000000000000" pitchFamily="2" charset="2"/>
              </a:rPr>
              <a:t> </a:t>
            </a:r>
            <a:r>
              <a:rPr lang="de-AT" baseline="0" dirty="0" err="1">
                <a:sym typeface="Wingdings" panose="05000000000000000000" pitchFamily="2" charset="2"/>
              </a:rPr>
              <a:t>multimode</a:t>
            </a:r>
            <a:r>
              <a:rPr lang="de-AT" baseline="0" dirty="0">
                <a:sym typeface="Wingdings" panose="05000000000000000000" pitchFamily="2" charset="2"/>
              </a:rPr>
              <a:t> strong </a:t>
            </a:r>
            <a:r>
              <a:rPr lang="de-AT" baseline="0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762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Explain</a:t>
            </a:r>
            <a:r>
              <a:rPr lang="de-AT" dirty="0"/>
              <a:t> </a:t>
            </a:r>
            <a:r>
              <a:rPr lang="de-AT" dirty="0" err="1"/>
              <a:t>plot</a:t>
            </a:r>
            <a:endParaRPr lang="de-AT" dirty="0"/>
          </a:p>
          <a:p>
            <a:r>
              <a:rPr lang="de-AT" dirty="0"/>
              <a:t>Hybridisation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endParaRPr lang="de-AT" dirty="0"/>
          </a:p>
          <a:p>
            <a:r>
              <a:rPr lang="de-AT" dirty="0"/>
              <a:t>T</a:t>
            </a:r>
            <a:r>
              <a:rPr lang="en-GB" dirty="0"/>
              <a:t>his is new dynamics in CQED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5457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Introduce</a:t>
            </a:r>
            <a:r>
              <a:rPr lang="de-AT" dirty="0"/>
              <a:t> Nanofiber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068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13.01.2019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13.01.2019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13.01.2019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13.01.2019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13.01.2019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13.01.2019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2.e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e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multimode strong coupling of</a:t>
            </a:r>
            <a:br>
              <a:rPr lang="en-GB" altLang="de-DE" sz="2800" dirty="0"/>
            </a:br>
            <a:r>
              <a:rPr lang="en-GB" altLang="de-DE" sz="2800" dirty="0"/>
              <a:t>laser-cooled 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416339" y="3022971"/>
            <a:ext cx="6501836" cy="265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705520" y="1271368"/>
            <a:ext cx="2736304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15" name="object 5"/>
          <p:cNvSpPr/>
          <p:nvPr/>
        </p:nvSpPr>
        <p:spPr>
          <a:xfrm>
            <a:off x="700361" y="1268760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261272" y="4290168"/>
            <a:ext cx="2915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tunable in-/out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5940152" y="2558058"/>
            <a:ext cx="3133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dirty="0" err="1"/>
              <a:t>thermally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acoustically</a:t>
            </a:r>
            <a:r>
              <a:rPr lang="de-AT" dirty="0"/>
              <a:t> </a:t>
            </a:r>
            <a:r>
              <a:rPr lang="de-AT" dirty="0" err="1"/>
              <a:t>insulated</a:t>
            </a:r>
            <a:r>
              <a:rPr lang="de-AT" dirty="0"/>
              <a:t> </a:t>
            </a:r>
            <a:r>
              <a:rPr lang="de-AT" dirty="0" err="1"/>
              <a:t>fiber</a:t>
            </a:r>
            <a:r>
              <a:rPr lang="de-AT" dirty="0"/>
              <a:t> spool</a:t>
            </a:r>
            <a:endParaRPr dirty="0"/>
          </a:p>
        </p:txBody>
      </p:sp>
      <p:sp>
        <p:nvSpPr>
          <p:cNvPr id="27" name="object 17"/>
          <p:cNvSpPr/>
          <p:nvPr/>
        </p:nvSpPr>
        <p:spPr>
          <a:xfrm>
            <a:off x="7020272" y="5267672"/>
            <a:ext cx="38988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Gerader Verbinder 8"/>
          <p:cNvCxnSpPr/>
          <p:nvPr/>
        </p:nvCxnSpPr>
        <p:spPr>
          <a:xfrm flipH="1" flipV="1">
            <a:off x="700361" y="2564904"/>
            <a:ext cx="2791519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671442" y="2564904"/>
            <a:ext cx="111658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671442" y="1268760"/>
            <a:ext cx="1116582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061599" y="12687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Nanofiber in </a:t>
            </a:r>
            <a:r>
              <a:rPr lang="de-AT" dirty="0" err="1"/>
              <a:t>vacuum</a:t>
            </a:r>
            <a:endParaRPr lang="en-GB" dirty="0"/>
          </a:p>
        </p:txBody>
      </p:sp>
      <p:sp>
        <p:nvSpPr>
          <p:cNvPr id="43" name="Textfeld 42"/>
          <p:cNvSpPr txBox="1"/>
          <p:nvPr/>
        </p:nvSpPr>
        <p:spPr>
          <a:xfrm>
            <a:off x="6156176" y="59632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photon</a:t>
            </a:r>
            <a:r>
              <a:rPr lang="de-AT" dirty="0"/>
              <a:t> </a:t>
            </a:r>
            <a:r>
              <a:rPr lang="de-AT" dirty="0" err="1"/>
              <a:t>counter</a:t>
            </a:r>
            <a:endParaRPr lang="en-GB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4263887" y="5085184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06853"/>
              </p:ext>
            </p:extLst>
          </p:nvPr>
        </p:nvGraphicFramePr>
        <p:xfrm>
          <a:off x="362290" y="5754975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Acrobat Document" r:id="rId7" imgW="1733118" imgH="247322" progId="AcroExch.Document.DC">
                  <p:embed/>
                </p:oleObj>
              </mc:Choice>
              <mc:Fallback>
                <p:oleObj name="Acrobat Document" r:id="rId7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290" y="5754975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13467"/>
              </p:ext>
            </p:extLst>
          </p:nvPr>
        </p:nvGraphicFramePr>
        <p:xfrm>
          <a:off x="1275895" y="6311134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Acrobat Document" r:id="rId9" imgW="1247313" imgH="180811" progId="AcroExch.Document.DC">
                  <p:embed/>
                </p:oleObj>
              </mc:Choice>
              <mc:Fallback>
                <p:oleObj name="Acrobat Document" r:id="rId9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75895" y="6311134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107504" y="5682967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851680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>
                <a:latin typeface="Arial"/>
                <a:cs typeface="Arial"/>
              </a:rPr>
              <a:t>S</a:t>
            </a:r>
            <a:r>
              <a:rPr lang="de-AT" sz="2200" spc="-5" dirty="0" err="1">
                <a:latin typeface="Arial"/>
                <a:cs typeface="Arial"/>
              </a:rPr>
              <a:t>witch</a:t>
            </a:r>
            <a:r>
              <a:rPr sz="2200" spc="-5" dirty="0">
                <a:latin typeface="Arial"/>
                <a:cs typeface="Arial"/>
              </a:rPr>
              <a:t> resonator </a:t>
            </a:r>
            <a:r>
              <a:rPr lang="de-AT" sz="2200" spc="-5" dirty="0">
                <a:latin typeface="Arial"/>
                <a:cs typeface="Arial"/>
              </a:rPr>
              <a:t>off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18908"/>
              </p:ext>
            </p:extLst>
          </p:nvPr>
        </p:nvGraphicFramePr>
        <p:xfrm>
          <a:off x="899592" y="537321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9592" y="537321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44956"/>
              </p:ext>
            </p:extLst>
          </p:nvPr>
        </p:nvGraphicFramePr>
        <p:xfrm>
          <a:off x="1691680" y="5013176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1680" y="5013176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780033" y="4016543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8991"/>
              </p:ext>
            </p:extLst>
          </p:nvPr>
        </p:nvGraphicFramePr>
        <p:xfrm>
          <a:off x="1403648" y="4169813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4" name="Acrobat Document" r:id="rId10" imgW="1485530" imgH="237961" progId="AcroExch.Document.DC">
                  <p:embed/>
                </p:oleObj>
              </mc:Choice>
              <mc:Fallback>
                <p:oleObj name="Acrobat Document" r:id="rId10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3648" y="4169813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33684"/>
              </p:ext>
            </p:extLst>
          </p:nvPr>
        </p:nvGraphicFramePr>
        <p:xfrm>
          <a:off x="1638863" y="4594804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5" name="Acrobat Document" r:id="rId12" imgW="1257156" imgH="228387" progId="Acrobat.Document.DC">
                  <p:embed/>
                </p:oleObj>
              </mc:Choice>
              <mc:Fallback>
                <p:oleObj name="Acrobat Document" r:id="rId12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8863" y="4594804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200" spc="-5" dirty="0">
                <a:latin typeface="Arial"/>
                <a:cs typeface="Arial"/>
              </a:rPr>
              <a:t>Switched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ON</a:t>
            </a:r>
            <a:endParaRPr lang="en-GB" sz="2200" spc="-5" dirty="0">
              <a:latin typeface="Arial"/>
              <a:cs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71600" y="5445224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empty</a:t>
            </a:r>
            <a:r>
              <a:rPr lang="de-AT" sz="22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resonator</a:t>
            </a:r>
            <a:endParaRPr lang="de-AT" sz="2200" spc="-5" dirty="0">
              <a:solidFill>
                <a:srgbClr val="666666"/>
              </a:solidFill>
              <a:latin typeface="Arial"/>
              <a:cs typeface="Arial"/>
            </a:endParaRPr>
          </a:p>
          <a:p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resonator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atoms</a:t>
            </a:r>
            <a:endParaRPr lang="de-AT" sz="22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simulation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gcoll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= 12 MHz</a:t>
            </a:r>
            <a:endParaRPr lang="en-GB" sz="2200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672065" y="1561196"/>
            <a:ext cx="435503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 err="1"/>
              <a:t>laser</a:t>
            </a:r>
            <a:r>
              <a:rPr lang="de-AT" sz="2200" dirty="0"/>
              <a:t> – 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detuning</a:t>
            </a:r>
            <a:r>
              <a:rPr lang="de-AT" sz="2200" dirty="0"/>
              <a:t>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sz="2200" dirty="0"/>
              <a:t>/FSR</a:t>
            </a:r>
            <a:endParaRPr lang="en-GB" sz="2200" dirty="0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-927790" y="3429260"/>
            <a:ext cx="230361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/>
              <a:t>Transmission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26034" y="3420472"/>
            <a:ext cx="4461313" cy="877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change number of atoms coupling to the resonator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66895" y="1448780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1907704" y="2013921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638700" y="3636392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/>
              <a:t>coupling</a:t>
            </a:r>
            <a:r>
              <a:rPr lang="de-AT" sz="1600" dirty="0"/>
              <a:t> </a:t>
            </a:r>
            <a:r>
              <a:rPr lang="de-AT" sz="1600" dirty="0" err="1"/>
              <a:t>increases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012160" y="558924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reference</a:t>
            </a:r>
            <a:r>
              <a:rPr lang="de-AT" dirty="0"/>
              <a:t> </a:t>
            </a:r>
            <a:r>
              <a:rPr lang="de-AT" dirty="0" err="1"/>
              <a:t>spectrum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012160" y="155679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788768" y="6237312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laser</a:t>
            </a:r>
            <a:r>
              <a:rPr lang="de-AT" dirty="0"/>
              <a:t> –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detuning</a:t>
            </a:r>
            <a:r>
              <a:rPr lang="de-AT" dirty="0"/>
              <a:t>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dirty="0"/>
              <a:t>/FSR</a:t>
            </a:r>
            <a:endParaRPr lang="en-GB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2" y="2986545"/>
            <a:ext cx="2559551" cy="116253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007919" y="2117196"/>
            <a:ext cx="273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„</a:t>
            </a:r>
            <a:r>
              <a:rPr lang="de-AT" dirty="0" err="1"/>
              <a:t>effective</a:t>
            </a:r>
            <a:r>
              <a:rPr lang="de-AT" dirty="0"/>
              <a:t>“ </a:t>
            </a:r>
            <a:r>
              <a:rPr lang="de-AT" dirty="0" err="1"/>
              <a:t>atom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~ 100</a:t>
            </a:r>
            <a:endParaRPr lang="en-GB" dirty="0"/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08141"/>
              </p:ext>
            </p:extLst>
          </p:nvPr>
        </p:nvGraphicFramePr>
        <p:xfrm>
          <a:off x="5724128" y="1055555"/>
          <a:ext cx="2550663" cy="28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4128" y="1055555"/>
                        <a:ext cx="2550663" cy="28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/>
          <p:cNvSpPr/>
          <p:nvPr/>
        </p:nvSpPr>
        <p:spPr>
          <a:xfrm>
            <a:off x="6917882" y="970760"/>
            <a:ext cx="1398534" cy="45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43"/>
          <a:stretch/>
        </p:blipFill>
        <p:spPr>
          <a:xfrm>
            <a:off x="1966896" y="1556793"/>
            <a:ext cx="4120896" cy="460851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35568" y="1524634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/>
              <a:t>Temporal </a:t>
            </a:r>
            <a:r>
              <a:rPr lang="de-AT" dirty="0" err="1"/>
              <a:t>dynamics</a:t>
            </a:r>
            <a:endParaRPr lang="de-AT" dirty="0"/>
          </a:p>
        </p:txBody>
      </p:sp>
      <p:sp>
        <p:nvSpPr>
          <p:cNvPr id="12" name="object 3"/>
          <p:cNvSpPr/>
          <p:nvPr/>
        </p:nvSpPr>
        <p:spPr>
          <a:xfrm>
            <a:off x="179512" y="1628800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hteck 12"/>
          <p:cNvSpPr/>
          <p:nvPr/>
        </p:nvSpPr>
        <p:spPr>
          <a:xfrm>
            <a:off x="5896562" y="4020000"/>
            <a:ext cx="43204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444208" y="418508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rot="16200000" flipH="1" flipV="1">
            <a:off x="5724127" y="484992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7"/>
          <p:cNvSpPr/>
          <p:nvPr/>
        </p:nvSpPr>
        <p:spPr>
          <a:xfrm>
            <a:off x="7319317" y="3880284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 rot="5400000">
            <a:off x="5889223" y="5191353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ogen 19"/>
          <p:cNvSpPr/>
          <p:nvPr/>
        </p:nvSpPr>
        <p:spPr>
          <a:xfrm rot="5400000">
            <a:off x="5643062" y="3690447"/>
            <a:ext cx="2057086" cy="19442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6544694" y="57612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count</a:t>
            </a:r>
            <a:r>
              <a:rPr lang="de-AT" dirty="0"/>
              <a:t> </a:t>
            </a:r>
            <a:r>
              <a:rPr lang="de-AT" dirty="0" err="1"/>
              <a:t>coincidences</a:t>
            </a:r>
            <a:endParaRPr lang="en-GB" dirty="0"/>
          </a:p>
        </p:txBody>
      </p:sp>
      <p:sp>
        <p:nvSpPr>
          <p:cNvPr id="23" name="object 5"/>
          <p:cNvSpPr/>
          <p:nvPr/>
        </p:nvSpPr>
        <p:spPr>
          <a:xfrm>
            <a:off x="1547664" y="1412776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Pfeil nach rechts 23"/>
          <p:cNvSpPr/>
          <p:nvPr/>
        </p:nvSpPr>
        <p:spPr>
          <a:xfrm rot="19326572">
            <a:off x="1440371" y="2574904"/>
            <a:ext cx="1512168" cy="638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res</a:t>
            </a:r>
            <a:r>
              <a:rPr lang="de-AT" dirty="0"/>
              <a:t>. light</a:t>
            </a:r>
            <a:endParaRPr lang="en-GB" dirty="0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033204" y="3753409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2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/>
              <a:t>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External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switched</a:t>
            </a:r>
            <a:r>
              <a:rPr lang="de-AT" sz="2200" spc="-5" dirty="0">
                <a:latin typeface="Arial"/>
                <a:cs typeface="Arial"/>
              </a:rPr>
              <a:t> on </a:t>
            </a:r>
            <a:r>
              <a:rPr lang="de-AT" sz="2200" spc="-5" dirty="0" err="1">
                <a:latin typeface="Arial"/>
                <a:cs typeface="Arial"/>
              </a:rPr>
              <a:t>and</a:t>
            </a:r>
            <a:r>
              <a:rPr lang="de-AT" sz="2200" spc="-5" dirty="0">
                <a:latin typeface="Arial"/>
                <a:cs typeface="Arial"/>
              </a:rPr>
              <a:t> off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392264" cy="30710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400528" cy="3076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403648" y="2420888"/>
            <a:ext cx="3312368" cy="219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30109" y="4291917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>
                <a:solidFill>
                  <a:srgbClr val="1F77B4"/>
                </a:solidFill>
              </a:rPr>
              <a:t>resonator</a:t>
            </a:r>
            <a:r>
              <a:rPr lang="de-AT" dirty="0">
                <a:solidFill>
                  <a:srgbClr val="1F77B4"/>
                </a:solidFill>
              </a:rPr>
              <a:t> OFF</a:t>
            </a:r>
          </a:p>
          <a:p>
            <a:r>
              <a:rPr lang="de-AT" dirty="0" err="1">
                <a:solidFill>
                  <a:srgbClr val="FF963A"/>
                </a:solidFill>
              </a:rPr>
              <a:t>resonator</a:t>
            </a:r>
            <a:r>
              <a:rPr lang="de-AT" dirty="0">
                <a:solidFill>
                  <a:srgbClr val="FF963A"/>
                </a:solidFill>
              </a:rPr>
              <a:t> ON</a:t>
            </a:r>
          </a:p>
          <a:p>
            <a:r>
              <a:rPr lang="de-AT" dirty="0"/>
              <a:t>Insert: </a:t>
            </a:r>
            <a:r>
              <a:rPr lang="de-AT" dirty="0" err="1"/>
              <a:t>divided</a:t>
            </a:r>
            <a:r>
              <a:rPr lang="de-AT" dirty="0"/>
              <a:t> g</a:t>
            </a:r>
            <a:r>
              <a:rPr lang="de-AT" baseline="30000" dirty="0"/>
              <a:t>(2)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123728" y="532777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AT" dirty="0"/>
              <a:t>FSR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 rot="16200000">
            <a:off x="-154200" y="3578046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/>
              <a:t>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/>
              <a:t>)</a:t>
            </a:r>
            <a:endParaRPr lang="en-GB" dirty="0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304200"/>
              </p:ext>
            </p:extLst>
          </p:nvPr>
        </p:nvGraphicFramePr>
        <p:xfrm>
          <a:off x="5230109" y="5407791"/>
          <a:ext cx="2222211" cy="31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48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109" y="5407791"/>
                        <a:ext cx="2222211" cy="317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5436096" y="4548670"/>
            <a:ext cx="2552640" cy="176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558" y="1199585"/>
            <a:ext cx="7884159" cy="2805896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err="1">
                <a:latin typeface="Arial"/>
                <a:cs typeface="Arial"/>
              </a:rPr>
              <a:t>Length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independent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cooperativity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>
                <a:latin typeface="Arial"/>
                <a:cs typeface="Arial"/>
              </a:rPr>
              <a:t>Observation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strong </a:t>
            </a:r>
            <a:r>
              <a:rPr lang="de-AT" sz="2200" spc="-5" dirty="0" err="1">
                <a:latin typeface="Arial"/>
                <a:cs typeface="Arial"/>
              </a:rPr>
              <a:t>coupling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>
                <a:latin typeface="Arial"/>
                <a:cs typeface="Arial"/>
              </a:rPr>
              <a:t>Observation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dynamics</a:t>
            </a:r>
            <a:r>
              <a:rPr lang="de-AT" sz="2200" spc="-5" dirty="0">
                <a:latin typeface="Arial"/>
                <a:cs typeface="Arial"/>
              </a:rPr>
              <a:t> in </a:t>
            </a:r>
            <a:r>
              <a:rPr lang="de-AT" sz="2200" spc="-5" dirty="0" err="1">
                <a:latin typeface="Arial"/>
                <a:cs typeface="Arial"/>
              </a:rPr>
              <a:t>correlation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measurements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04" y="4437112"/>
            <a:ext cx="3829736" cy="186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4570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dirty="0"/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nanofiber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AT" sz="2200" spc="-5" dirty="0" err="1"/>
              <a:t>Studying</a:t>
            </a:r>
            <a:r>
              <a:rPr lang="de-AT" sz="2200" spc="-5" dirty="0"/>
              <a:t> </a:t>
            </a:r>
            <a:r>
              <a:rPr lang="de-AT" sz="2200" spc="-5" dirty="0" err="1"/>
              <a:t>the</a:t>
            </a:r>
            <a:r>
              <a:rPr lang="de-AT" sz="2200" spc="-5" dirty="0"/>
              <a:t> </a:t>
            </a:r>
            <a:r>
              <a:rPr lang="de-AT" sz="2200" spc="-5" dirty="0" err="1"/>
              <a:t>interaction</a:t>
            </a:r>
            <a:r>
              <a:rPr lang="de-AT" sz="2200" spc="-5" dirty="0"/>
              <a:t> </a:t>
            </a:r>
            <a:r>
              <a:rPr lang="de-AT" sz="2200" spc="-5" dirty="0" err="1"/>
              <a:t>of</a:t>
            </a:r>
            <a:r>
              <a:rPr lang="de-AT" sz="2200" spc="-5" dirty="0"/>
              <a:t> </a:t>
            </a:r>
            <a:r>
              <a:rPr lang="de-AT" sz="2200" spc="-5" dirty="0" err="1"/>
              <a:t>photons</a:t>
            </a:r>
            <a:r>
              <a:rPr lang="de-AT" sz="2200" spc="-5" dirty="0"/>
              <a:t> in different </a:t>
            </a:r>
            <a:r>
              <a:rPr lang="de-AT" sz="2200" spc="-5" dirty="0" err="1"/>
              <a:t>modes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new 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roundtrip</a:t>
            </a:r>
            <a:r>
              <a:rPr lang="de-AT" sz="2200" spc="-5" dirty="0">
                <a:latin typeface="Arial"/>
                <a:cs typeface="Arial"/>
              </a:rPr>
              <a:t> time </a:t>
            </a:r>
            <a:r>
              <a:rPr lang="de-AT" sz="2200" spc="-5" dirty="0" err="1">
                <a:latin typeface="Arial"/>
                <a:cs typeface="Arial"/>
              </a:rPr>
              <a:t>is</a:t>
            </a:r>
            <a:r>
              <a:rPr lang="de-AT" sz="2200" spc="-5" dirty="0">
                <a:latin typeface="Arial"/>
                <a:cs typeface="Arial"/>
              </a:rPr>
              <a:t> not </a:t>
            </a:r>
            <a:r>
              <a:rPr lang="de-AT" sz="2200" spc="-5" dirty="0" err="1">
                <a:latin typeface="Arial"/>
                <a:cs typeface="Arial"/>
              </a:rPr>
              <a:t>negligible</a:t>
            </a:r>
            <a:endParaRPr lang="de-AT" sz="22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no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instantaneous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</a:t>
            </a:r>
            <a:r>
              <a:rPr lang="de-AT" sz="2200" spc="-5" dirty="0">
                <a:latin typeface="Arial"/>
                <a:cs typeface="Arial"/>
              </a:rPr>
              <a:t> – </a:t>
            </a:r>
            <a:r>
              <a:rPr lang="de-AT" sz="2200" spc="-5" dirty="0" err="1">
                <a:latin typeface="Arial"/>
                <a:cs typeface="Arial"/>
              </a:rPr>
              <a:t>cavity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interaction</a:t>
            </a:r>
            <a:endParaRPr lang="de-AT" sz="22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mode</a:t>
            </a:r>
            <a:r>
              <a:rPr lang="de-AT" sz="2200" spc="-5" dirty="0">
                <a:latin typeface="Arial"/>
                <a:cs typeface="Arial"/>
              </a:rPr>
              <a:t> – </a:t>
            </a:r>
            <a:r>
              <a:rPr lang="de-AT" sz="2200" spc="-5" dirty="0" err="1">
                <a:latin typeface="Arial"/>
                <a:cs typeface="Arial"/>
              </a:rPr>
              <a:t>mode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interaction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spcBef>
                <a:spcPts val="1230"/>
              </a:spcBef>
            </a:pPr>
            <a:r>
              <a:rPr lang="de-AT" sz="2200" spc="-5" dirty="0" err="1">
                <a:solidFill>
                  <a:srgbClr val="4E80BC"/>
                </a:solidFill>
                <a:latin typeface="Arial"/>
                <a:cs typeface="Arial"/>
              </a:rPr>
              <a:t>Ideas</a:t>
            </a:r>
            <a:r>
              <a:rPr lang="de-AT" sz="2200" spc="-5" dirty="0">
                <a:solidFill>
                  <a:srgbClr val="4E80BC"/>
                </a:solidFill>
                <a:latin typeface="Arial"/>
                <a:cs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91" y="1972146"/>
            <a:ext cx="3114675" cy="1628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sp>
        <p:nvSpPr>
          <p:cNvPr id="17" name="Rechteck 16"/>
          <p:cNvSpPr/>
          <p:nvPr/>
        </p:nvSpPr>
        <p:spPr>
          <a:xfrm>
            <a:off x="4230291" y="191683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91" y="1987004"/>
            <a:ext cx="304800" cy="16287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146"/>
            <a:ext cx="3114675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0816" y="198700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19" y="2500783"/>
            <a:ext cx="828675" cy="571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531883" cy="195612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89996" y="6099264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Credit: E. Edwards/JQI</a:t>
            </a:r>
          </a:p>
        </p:txBody>
      </p:sp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435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6" y="980728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CQED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>
                <a:latin typeface="Arial"/>
                <a:cs typeface="Arial"/>
              </a:rPr>
              <a:t>				</a:t>
            </a:r>
            <a:endParaRPr lang="en-GB" sz="2200" spc="-5" dirty="0">
              <a:latin typeface="Arial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spc="-5" dirty="0">
                <a:latin typeface="Arial"/>
                <a:cs typeface="Arial"/>
              </a:rPr>
              <a:t>atoms 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" y="766854"/>
            <a:ext cx="6504762" cy="32666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6" y="766853"/>
            <a:ext cx="6504762" cy="3266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764704"/>
            <a:ext cx="6504762" cy="3266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" y="764704"/>
            <a:ext cx="6504762" cy="326666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loss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spontaneous</a:t>
            </a:r>
            <a:r>
              <a:rPr lang="de-AT" sz="2200" dirty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/>
              <a:t>g	</a:t>
            </a:r>
            <a:r>
              <a:rPr lang="de-AT" sz="2200" dirty="0" err="1"/>
              <a:t>coupling</a:t>
            </a:r>
            <a:r>
              <a:rPr lang="de-AT" sz="2200" dirty="0"/>
              <a:t> rate</a:t>
            </a:r>
            <a:endParaRPr lang="en-GB" sz="2200" dirty="0"/>
          </a:p>
        </p:txBody>
      </p:sp>
      <p:sp>
        <p:nvSpPr>
          <p:cNvPr id="7" name="Rechteck 6"/>
          <p:cNvSpPr/>
          <p:nvPr/>
        </p:nvSpPr>
        <p:spPr>
          <a:xfrm>
            <a:off x="5292080" y="2852936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8" name="Rechteck 7"/>
          <p:cNvSpPr/>
          <p:nvPr/>
        </p:nvSpPr>
        <p:spPr>
          <a:xfrm>
            <a:off x="4297499" y="1149016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0" name="Rechteck 9"/>
          <p:cNvSpPr/>
          <p:nvPr/>
        </p:nvSpPr>
        <p:spPr>
          <a:xfrm>
            <a:off x="1115616" y="299695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601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317636"/>
              </p:ext>
            </p:extLst>
          </p:nvPr>
        </p:nvGraphicFramePr>
        <p:xfrm>
          <a:off x="6012829" y="5174704"/>
          <a:ext cx="2087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Acrobat Document" r:id="rId4" imgW="1285528" imgH="609543" progId="Acrobat.Document.DC">
                  <p:embed/>
                </p:oleObj>
              </mc:Choice>
              <mc:Fallback>
                <p:oleObj name="Acrobat Document" r:id="rId4" imgW="1285528" imgH="609543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829" y="5174704"/>
                        <a:ext cx="208756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7401"/>
          <a:stretch/>
        </p:blipFill>
        <p:spPr>
          <a:xfrm>
            <a:off x="3579699" y="1143151"/>
            <a:ext cx="4966544" cy="3581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8424936" cy="470129"/>
          </a:xfrm>
        </p:spPr>
        <p:txBody>
          <a:bodyPr/>
          <a:lstStyle/>
          <a:p>
            <a:pPr marL="0" indent="0"/>
            <a:r>
              <a:rPr lang="de-AT" dirty="0" err="1">
                <a:solidFill>
                  <a:schemeClr val="tx2"/>
                </a:solidFill>
              </a:rPr>
              <a:t>Cooperativity</a:t>
            </a:r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loss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spontaneous</a:t>
            </a:r>
            <a:r>
              <a:rPr lang="de-AT" sz="2200" dirty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/>
              <a:t>g	</a:t>
            </a:r>
            <a:r>
              <a:rPr lang="de-AT" sz="2200" dirty="0" err="1"/>
              <a:t>coupling</a:t>
            </a:r>
            <a:r>
              <a:rPr lang="de-AT" sz="2200" dirty="0"/>
              <a:t> rate</a:t>
            </a:r>
            <a:endParaRPr lang="en-GB" sz="2200" dirty="0"/>
          </a:p>
        </p:txBody>
      </p:sp>
      <p:sp>
        <p:nvSpPr>
          <p:cNvPr id="5" name="Rechteck 4"/>
          <p:cNvSpPr/>
          <p:nvPr/>
        </p:nvSpPr>
        <p:spPr>
          <a:xfrm>
            <a:off x="7524328" y="4941168"/>
            <a:ext cx="86409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82931"/>
              </p:ext>
            </p:extLst>
          </p:nvPr>
        </p:nvGraphicFramePr>
        <p:xfrm>
          <a:off x="3131840" y="6180232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Acrobat Document" r:id="rId7" imgW="2666753" imgH="295111" progId="AcroExch.Document.DC">
                  <p:embed/>
                </p:oleObj>
              </mc:Choice>
              <mc:Fallback>
                <p:oleObj name="Acrobat Document" r:id="rId7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1840" y="6180232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3059832" y="5949280"/>
            <a:ext cx="237626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0" y="1959578"/>
            <a:ext cx="3642922" cy="182946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060106" y="3130274"/>
            <a:ext cx="204866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14" name="Rechteck 13"/>
          <p:cNvSpPr/>
          <p:nvPr/>
        </p:nvSpPr>
        <p:spPr>
          <a:xfrm>
            <a:off x="2503101" y="2176012"/>
            <a:ext cx="192297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5" name="Rechteck 14"/>
          <p:cNvSpPr/>
          <p:nvPr/>
        </p:nvSpPr>
        <p:spPr>
          <a:xfrm>
            <a:off x="575748" y="3142850"/>
            <a:ext cx="215639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16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5501457" y="3501008"/>
            <a:ext cx="34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resonance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496190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342836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7976" y="3879319"/>
            <a:ext cx="1203960" cy="53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080" y="3999969"/>
            <a:ext cx="1093470" cy="29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017" y="4442831"/>
            <a:ext cx="2496819" cy="425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920880" cy="648072"/>
          </a:xfrm>
        </p:spPr>
        <p:txBody>
          <a:bodyPr/>
          <a:lstStyle/>
          <a:p>
            <a:r>
              <a:rPr lang="en-GB" spc="-5" dirty="0"/>
              <a:t>Length dependence of Cooperativity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1" y="1252066"/>
            <a:ext cx="3114675" cy="162877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30291" y="119675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291" y="1266924"/>
            <a:ext cx="304800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1252066"/>
            <a:ext cx="3114675" cy="16287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0816" y="126692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319" y="1780703"/>
            <a:ext cx="828675" cy="5715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220072" y="5805264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/>
              <a:t>cavity</a:t>
            </a:r>
            <a:r>
              <a:rPr lang="de-AT" sz="1600" dirty="0"/>
              <a:t> </a:t>
            </a:r>
            <a:r>
              <a:rPr lang="de-AT" sz="1600" dirty="0" err="1"/>
              <a:t>loss</a:t>
            </a:r>
            <a:r>
              <a:rPr lang="de-AT" sz="1600" dirty="0"/>
              <a:t> 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/>
              <a:t>spontaneous</a:t>
            </a:r>
            <a:r>
              <a:rPr lang="de-AT" sz="1600" dirty="0"/>
              <a:t> </a:t>
            </a:r>
            <a:r>
              <a:rPr lang="de-AT" sz="1600" dirty="0" err="1"/>
              <a:t>emission</a:t>
            </a:r>
            <a:r>
              <a:rPr lang="de-AT" sz="1600" dirty="0"/>
              <a:t> 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/>
              <a:t>g	</a:t>
            </a:r>
            <a:r>
              <a:rPr lang="de-AT" sz="1600" dirty="0" err="1"/>
              <a:t>coupling</a:t>
            </a:r>
            <a:r>
              <a:rPr lang="de-AT" sz="1600" dirty="0"/>
              <a:t> rate</a:t>
            </a:r>
            <a:endParaRPr lang="en-GB" sz="1600" dirty="0"/>
          </a:p>
        </p:txBody>
      </p:sp>
      <p:sp>
        <p:nvSpPr>
          <p:cNvPr id="2" name="Rechteck 1"/>
          <p:cNvSpPr/>
          <p:nvPr/>
        </p:nvSpPr>
        <p:spPr>
          <a:xfrm>
            <a:off x="1723137" y="4442831"/>
            <a:ext cx="1264687" cy="42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99518" y="4993549"/>
            <a:ext cx="4228466" cy="162342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0" y="3879319"/>
            <a:ext cx="2921083" cy="16178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18335" y="4582289"/>
            <a:ext cx="4325543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Length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independent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cooperativity</a:t>
            </a:r>
            <a:endParaRPr lang="en-GB" sz="2200" spc="-5" dirty="0">
              <a:solidFill>
                <a:srgbClr val="006FB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34358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0" grpId="0" animBg="1"/>
      <p:bldP spid="19" grpId="0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6" y="1125208"/>
            <a:ext cx="3857625" cy="13144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9512" y="2351886"/>
            <a:ext cx="5434970" cy="3021330"/>
          </a:xfrm>
          <a:prstGeom prst="rect">
            <a:avLst/>
          </a:prstGeom>
          <a:blipFill>
            <a:blip r:embed="rId4" cstate="print"/>
            <a:srcRect/>
            <a:stretch>
              <a:fillRect l="-6624" r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2521" y="4584209"/>
            <a:ext cx="3436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Schneeweiss </a:t>
            </a:r>
            <a:r>
              <a:rPr sz="1400" i="1" spc="-5" dirty="0">
                <a:latin typeface="Arial"/>
                <a:cs typeface="Arial"/>
              </a:rPr>
              <a:t>et </a:t>
            </a:r>
            <a:r>
              <a:rPr sz="1400" i="1" spc="-10" dirty="0">
                <a:latin typeface="Arial"/>
                <a:cs typeface="Arial"/>
              </a:rPr>
              <a:t>al., </a:t>
            </a:r>
            <a:r>
              <a:rPr sz="1400" i="1" spc="-5" dirty="0">
                <a:latin typeface="Arial"/>
                <a:cs typeface="Arial"/>
              </a:rPr>
              <a:t>Opt. Lett. </a:t>
            </a:r>
            <a:r>
              <a:rPr sz="1400" b="1" i="1" spc="-10" dirty="0">
                <a:latin typeface="Arial"/>
                <a:cs typeface="Arial"/>
              </a:rPr>
              <a:t>42</a:t>
            </a:r>
            <a:r>
              <a:rPr sz="1400" i="1" spc="-10" dirty="0">
                <a:latin typeface="Arial"/>
                <a:cs typeface="Arial"/>
              </a:rPr>
              <a:t>, </a:t>
            </a:r>
            <a:r>
              <a:rPr sz="1400" i="1" spc="-5" dirty="0">
                <a:latin typeface="Arial"/>
                <a:cs typeface="Arial"/>
              </a:rPr>
              <a:t>85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(2017)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8483" y="3718681"/>
            <a:ext cx="3396350" cy="259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m</a:t>
            </a:r>
            <a:r>
              <a:rPr sz="2200" spc="-10" dirty="0" err="1">
                <a:solidFill>
                  <a:srgbClr val="4779FF"/>
                </a:solidFill>
                <a:latin typeface="Arial"/>
                <a:cs typeface="Arial"/>
              </a:rPr>
              <a:t>ultimode</a:t>
            </a: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 strong </a:t>
            </a:r>
            <a:r>
              <a:rPr lang="de-AT" sz="2200" spc="-10" dirty="0" err="1">
                <a:solidFill>
                  <a:srgbClr val="4779FF"/>
                </a:solidFill>
                <a:latin typeface="Arial"/>
                <a:cs typeface="Arial"/>
              </a:rPr>
              <a:t>coupling</a:t>
            </a:r>
            <a:endParaRPr lang="de-AT" sz="2200" spc="-10" dirty="0">
              <a:solidFill>
                <a:srgbClr val="4779FF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7584" y="1304910"/>
            <a:ext cx="1531620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/>
              <a:t>Free Spectral Range</a:t>
            </a:r>
            <a:endParaRPr lang="de-AT" dirty="0"/>
          </a:p>
        </p:txBody>
      </p:sp>
      <p:sp>
        <p:nvSpPr>
          <p:cNvPr id="12" name="object 13"/>
          <p:cNvSpPr/>
          <p:nvPr/>
        </p:nvSpPr>
        <p:spPr>
          <a:xfrm>
            <a:off x="827584" y="1916832"/>
            <a:ext cx="2496819" cy="425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llipse 12"/>
          <p:cNvSpPr/>
          <p:nvPr/>
        </p:nvSpPr>
        <p:spPr>
          <a:xfrm>
            <a:off x="5614482" y="2602411"/>
            <a:ext cx="1872208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latin typeface="Arial"/>
                <a:cs typeface="Arial"/>
              </a:rPr>
              <a:t>g</a:t>
            </a:r>
            <a:r>
              <a:rPr lang="en-GB" b="1" baseline="-25000" dirty="0" err="1">
                <a:latin typeface="Arial"/>
                <a:cs typeface="Arial"/>
              </a:rPr>
              <a:t>coll</a:t>
            </a:r>
            <a:r>
              <a:rPr lang="en-GB" b="1" dirty="0">
                <a:latin typeface="Arial"/>
                <a:cs typeface="Arial"/>
              </a:rPr>
              <a:t> &gt; </a:t>
            </a:r>
            <a:r>
              <a:rPr lang="en-GB" b="1" spc="-5" dirty="0">
                <a:latin typeface="Arial"/>
                <a:cs typeface="Arial"/>
              </a:rPr>
              <a:t>FSR</a:t>
            </a:r>
            <a:endParaRPr lang="en-GB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5496070" y="1304910"/>
            <a:ext cx="115466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750234" y="1445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FSR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8" y="5229200"/>
            <a:ext cx="4305300" cy="1447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8" y="5237299"/>
            <a:ext cx="4305300" cy="144780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3470426" y="2765164"/>
            <a:ext cx="1461614" cy="1819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4" grpId="0" animBg="1"/>
      <p:bldP spid="12" grpId="0" animBg="1"/>
      <p:bldP spid="13" grpId="0" animBg="1"/>
      <p:bldP spid="4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strong </a:t>
            </a:r>
            <a:r>
              <a:rPr lang="de-AT" dirty="0" err="1"/>
              <a:t>coupling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91" y="4163060"/>
            <a:ext cx="8402706" cy="1498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atoms interact strongly with many resonator modes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atoms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atoms 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Overcome some limits of cavity </a:t>
            </a:r>
            <a:r>
              <a:rPr lang="en-GB" sz="2200" spc="-10" dirty="0">
                <a:solidFill>
                  <a:srgbClr val="006FBF"/>
                </a:solidFill>
                <a:latin typeface="Arial"/>
                <a:cs typeface="Arial"/>
              </a:rPr>
              <a:t>QED</a:t>
            </a:r>
            <a:endParaRPr lang="en-GB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1335782"/>
            <a:ext cx="7048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44008" y="3543399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</a:t>
            </a:r>
            <a:r>
              <a:rPr lang="de-AT" sz="2400" dirty="0" err="1"/>
              <a:t>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44008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9" r="74300" b="12201"/>
          <a:stretch/>
        </p:blipFill>
        <p:spPr>
          <a:xfrm>
            <a:off x="1066867" y="2764127"/>
            <a:ext cx="20562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890</Words>
  <Application>Microsoft Office PowerPoint</Application>
  <PresentationFormat>On-screen Show (4:3)</PresentationFormat>
  <Paragraphs>237</Paragraphs>
  <Slides>26</Slides>
  <Notes>18</Notes>
  <HiddenSlides>8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Cavity QED</vt:lpstr>
      <vt:lpstr>Cavity QED</vt:lpstr>
      <vt:lpstr>Cavity QED</vt:lpstr>
      <vt:lpstr>How to observe?</vt:lpstr>
      <vt:lpstr>Length dependence of Cooperativity</vt:lpstr>
      <vt:lpstr>Free Spectral Range</vt:lpstr>
      <vt:lpstr>Multimode strong coupling</vt:lpstr>
      <vt:lpstr>Fiber ring resonator</vt:lpstr>
      <vt:lpstr>Implementation</vt:lpstr>
      <vt:lpstr>Interfacing the nanofiber with atoms</vt:lpstr>
      <vt:lpstr>Transmission Spectrum</vt:lpstr>
      <vt:lpstr>Spectrum</vt:lpstr>
      <vt:lpstr>Temporal dynamics</vt:lpstr>
      <vt:lpstr>g(2) measurements</vt:lpstr>
      <vt:lpstr>MMSC conclusion</vt:lpstr>
      <vt:lpstr>Outlook</vt:lpstr>
      <vt:lpstr>Thank you for your attention</vt:lpstr>
      <vt:lpstr>Outline</vt:lpstr>
      <vt:lpstr>Introduction</vt:lpstr>
      <vt:lpstr>PowerPoint Presentation</vt:lpstr>
      <vt:lpstr>Key Aspects</vt:lpstr>
      <vt:lpstr>PowerPoint Presentation</vt:lpstr>
      <vt:lpstr>Multimode QED</vt:lpstr>
      <vt:lpstr>g(2) Measurements</vt:lpstr>
      <vt:lpstr>g(2) Measurements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 </cp:lastModifiedBy>
  <cp:revision>243</cp:revision>
  <cp:lastPrinted>2019-01-07T07:32:04Z</cp:lastPrinted>
  <dcterms:created xsi:type="dcterms:W3CDTF">2016-05-16T08:40:18Z</dcterms:created>
  <dcterms:modified xsi:type="dcterms:W3CDTF">2019-01-14T07:54:16Z</dcterms:modified>
</cp:coreProperties>
</file>